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 Bold" panose="020B0604020202020204" charset="0"/>
      <p:regular r:id="rId16"/>
    </p:embeddedFont>
    <p:embeddedFont>
      <p:font typeface="Almarai Bold" panose="020B0604020202020204" charset="-78"/>
      <p:regular r:id="rId17"/>
    </p:embeddedFont>
    <p:embeddedFont>
      <p:font typeface="Canva Sans Bold" panose="020B0604020202020204" charset="0"/>
      <p:regular r:id="rId18"/>
    </p:embeddedFont>
    <p:embeddedFont>
      <p:font typeface="Akzidenz-Grotesk Bold" panose="020B0604020202020204" charset="0"/>
      <p:regular r:id="rId19"/>
    </p:embeddedFont>
    <p:embeddedFont>
      <p:font typeface="Aileron Bold" panose="020B0604020202020204" charset="0"/>
      <p:regular r:id="rId20"/>
    </p:embeddedFont>
    <p:embeddedFont>
      <p:font typeface="Aileron Bold Italics" panose="020B0604020202020204" charset="0"/>
      <p:regular r:id="rId21"/>
    </p:embeddedFont>
    <p:embeddedFont>
      <p:font typeface="Shrikhan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3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8.sv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0.sv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29.svg"/><Relationship Id="rId10" Type="http://schemas.openxmlformats.org/officeDocument/2006/relationships/image" Target="../media/image24.svg"/><Relationship Id="rId4" Type="http://schemas.openxmlformats.org/officeDocument/2006/relationships/image" Target="../media/image11.jpe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svg"/><Relationship Id="rId18" Type="http://schemas.openxmlformats.org/officeDocument/2006/relationships/image" Target="../media/image26.png"/><Relationship Id="rId26" Type="http://schemas.openxmlformats.org/officeDocument/2006/relationships/image" Target="../media/image30.jpeg"/><Relationship Id="rId3" Type="http://schemas.openxmlformats.org/officeDocument/2006/relationships/image" Target="../media/image31.svg"/><Relationship Id="rId21" Type="http://schemas.openxmlformats.org/officeDocument/2006/relationships/image" Target="../media/image48.svg"/><Relationship Id="rId7" Type="http://schemas.openxmlformats.org/officeDocument/2006/relationships/image" Target="../media/image20.jpeg"/><Relationship Id="rId12" Type="http://schemas.openxmlformats.org/officeDocument/2006/relationships/image" Target="../media/image23.png"/><Relationship Id="rId17" Type="http://schemas.openxmlformats.org/officeDocument/2006/relationships/image" Target="../media/image44.svg"/><Relationship Id="rId25" Type="http://schemas.openxmlformats.org/officeDocument/2006/relationships/image" Target="../media/image52.svg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svg"/><Relationship Id="rId24" Type="http://schemas.openxmlformats.org/officeDocument/2006/relationships/image" Target="../media/image29.png"/><Relationship Id="rId5" Type="http://schemas.openxmlformats.org/officeDocument/2006/relationships/image" Target="../media/image19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28" Type="http://schemas.openxmlformats.org/officeDocument/2006/relationships/image" Target="../media/image32.jpeg"/><Relationship Id="rId10" Type="http://schemas.openxmlformats.org/officeDocument/2006/relationships/image" Target="../media/image22.png"/><Relationship Id="rId19" Type="http://schemas.openxmlformats.org/officeDocument/2006/relationships/image" Target="../media/image46.svg"/><Relationship Id="rId4" Type="http://schemas.openxmlformats.org/officeDocument/2006/relationships/image" Target="../media/image1.jpeg"/><Relationship Id="rId9" Type="http://schemas.openxmlformats.org/officeDocument/2006/relationships/image" Target="../media/image36.svg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6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7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7.svg"/><Relationship Id="rId7" Type="http://schemas.openxmlformats.org/officeDocument/2006/relationships/image" Target="../media/image7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6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7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8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93.sv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961245" cy="10287000"/>
            <a:chOff x="0" y="0"/>
            <a:chExt cx="1061499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15041" cy="13716000"/>
            </a:xfrm>
            <a:custGeom>
              <a:avLst/>
              <a:gdLst/>
              <a:ahLst/>
              <a:cxnLst/>
              <a:rect l="l" t="t" r="r" b="b"/>
              <a:pathLst>
                <a:path w="10615041" h="13716000">
                  <a:moveTo>
                    <a:pt x="0" y="0"/>
                  </a:moveTo>
                  <a:lnTo>
                    <a:pt x="10615041" y="0"/>
                  </a:lnTo>
                  <a:lnTo>
                    <a:pt x="10615041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-47086" r="-4708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599241" y="5818409"/>
            <a:ext cx="12106839" cy="3133397"/>
            <a:chOff x="0" y="0"/>
            <a:chExt cx="16142452" cy="41778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42463" cy="4177919"/>
            </a:xfrm>
            <a:custGeom>
              <a:avLst/>
              <a:gdLst/>
              <a:ahLst/>
              <a:cxnLst/>
              <a:rect l="l" t="t" r="r" b="b"/>
              <a:pathLst>
                <a:path w="16142463" h="4177919">
                  <a:moveTo>
                    <a:pt x="0" y="0"/>
                  </a:moveTo>
                  <a:lnTo>
                    <a:pt x="16142463" y="0"/>
                  </a:lnTo>
                  <a:lnTo>
                    <a:pt x="16142463" y="4177919"/>
                  </a:lnTo>
                  <a:lnTo>
                    <a:pt x="0" y="4177919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100000"/>
                  </a:srgbClr>
                </a:gs>
                <a:gs pos="100000">
                  <a:srgbClr val="9CF4F8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6" name="Group 6"/>
          <p:cNvGrpSpPr/>
          <p:nvPr/>
        </p:nvGrpSpPr>
        <p:grpSpPr>
          <a:xfrm>
            <a:off x="4026326" y="5601418"/>
            <a:ext cx="12106839" cy="3350388"/>
            <a:chOff x="0" y="0"/>
            <a:chExt cx="16142452" cy="44671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42452" cy="4467184"/>
            </a:xfrm>
            <a:custGeom>
              <a:avLst/>
              <a:gdLst/>
              <a:ahLst/>
              <a:cxnLst/>
              <a:rect l="l" t="t" r="r" b="b"/>
              <a:pathLst>
                <a:path w="16142452" h="4467184">
                  <a:moveTo>
                    <a:pt x="0" y="0"/>
                  </a:moveTo>
                  <a:lnTo>
                    <a:pt x="16142452" y="0"/>
                  </a:lnTo>
                  <a:lnTo>
                    <a:pt x="16142452" y="4467184"/>
                  </a:lnTo>
                  <a:lnTo>
                    <a:pt x="0" y="4467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142452" cy="4524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4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                         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  </a:t>
              </a:r>
            </a:p>
            <a:p>
              <a:pPr algn="ctr">
                <a:lnSpc>
                  <a:spcPts val="3500"/>
                </a:lnSpc>
              </a:pPr>
              <a:r>
                <a:rPr lang="en-US" sz="24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                           </a:t>
              </a:r>
            </a:p>
            <a:p>
              <a:pPr algn="ctr">
                <a:lnSpc>
                  <a:spcPts val="3500"/>
                </a:lnSpc>
              </a:pPr>
              <a:endParaRPr lang="en-US" sz="24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  <a:p>
              <a:pPr algn="ctr">
                <a:lnSpc>
                  <a:spcPts val="3500"/>
                </a:lnSpc>
              </a:pPr>
              <a:r>
                <a:rPr lang="en-US" sz="24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                          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3146" y="1336277"/>
            <a:ext cx="10052987" cy="10040421"/>
            <a:chOff x="0" y="0"/>
            <a:chExt cx="13403983" cy="133872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03962" cy="13387197"/>
            </a:xfrm>
            <a:custGeom>
              <a:avLst/>
              <a:gdLst/>
              <a:ahLst/>
              <a:cxnLst/>
              <a:rect l="l" t="t" r="r" b="b"/>
              <a:pathLst>
                <a:path w="13403962" h="13387197">
                  <a:moveTo>
                    <a:pt x="0" y="0"/>
                  </a:moveTo>
                  <a:lnTo>
                    <a:pt x="13403962" y="0"/>
                  </a:lnTo>
                  <a:lnTo>
                    <a:pt x="13403962" y="13387197"/>
                  </a:lnTo>
                  <a:lnTo>
                    <a:pt x="0" y="13387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6" b="-2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346334" y="2892364"/>
            <a:ext cx="6505813" cy="6505813"/>
            <a:chOff x="0" y="0"/>
            <a:chExt cx="8674417" cy="8674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74354" cy="8674354"/>
            </a:xfrm>
            <a:custGeom>
              <a:avLst/>
              <a:gdLst/>
              <a:ahLst/>
              <a:cxnLst/>
              <a:rect l="l" t="t" r="r" b="b"/>
              <a:pathLst>
                <a:path w="8674354" h="8674354">
                  <a:moveTo>
                    <a:pt x="4337177" y="0"/>
                  </a:moveTo>
                  <a:cubicBezTo>
                    <a:pt x="1941830" y="0"/>
                    <a:pt x="0" y="1941830"/>
                    <a:pt x="0" y="4337177"/>
                  </a:cubicBezTo>
                  <a:cubicBezTo>
                    <a:pt x="0" y="6732525"/>
                    <a:pt x="1941830" y="8674354"/>
                    <a:pt x="4337177" y="8674354"/>
                  </a:cubicBezTo>
                  <a:cubicBezTo>
                    <a:pt x="6732525" y="8674354"/>
                    <a:pt x="8674354" y="6732525"/>
                    <a:pt x="8674354" y="4337177"/>
                  </a:cubicBezTo>
                  <a:cubicBezTo>
                    <a:pt x="8674354" y="1941830"/>
                    <a:pt x="6732651" y="0"/>
                    <a:pt x="4337177" y="0"/>
                  </a:cubicBezTo>
                  <a:close/>
                </a:path>
              </a:pathLst>
            </a:custGeom>
            <a:blipFill>
              <a:blip r:embed="rId4"/>
              <a:stretch>
                <a:fillRect t="-12499" b="-12499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5663464" y="7662464"/>
            <a:ext cx="1595836" cy="1595836"/>
          </a:xfrm>
          <a:custGeom>
            <a:avLst/>
            <a:gdLst/>
            <a:ahLst/>
            <a:cxnLst/>
            <a:rect l="l" t="t" r="r" b="b"/>
            <a:pathLst>
              <a:path w="1595836" h="1595836">
                <a:moveTo>
                  <a:pt x="0" y="0"/>
                </a:moveTo>
                <a:lnTo>
                  <a:pt x="1595836" y="0"/>
                </a:lnTo>
                <a:lnTo>
                  <a:pt x="1595836" y="1595836"/>
                </a:lnTo>
                <a:lnTo>
                  <a:pt x="0" y="1595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133165" y="8202625"/>
            <a:ext cx="789785" cy="515514"/>
          </a:xfrm>
          <a:custGeom>
            <a:avLst/>
            <a:gdLst/>
            <a:ahLst/>
            <a:cxnLst/>
            <a:rect l="l" t="t" r="r" b="b"/>
            <a:pathLst>
              <a:path w="789785" h="515514">
                <a:moveTo>
                  <a:pt x="789785" y="0"/>
                </a:moveTo>
                <a:lnTo>
                  <a:pt x="0" y="0"/>
                </a:lnTo>
                <a:lnTo>
                  <a:pt x="0" y="515514"/>
                </a:lnTo>
                <a:lnTo>
                  <a:pt x="789785" y="515514"/>
                </a:lnTo>
                <a:lnTo>
                  <a:pt x="78978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t="-155" b="-15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44000" y="1028700"/>
            <a:ext cx="1850797" cy="275937"/>
          </a:xfrm>
          <a:custGeom>
            <a:avLst/>
            <a:gdLst/>
            <a:ahLst/>
            <a:cxnLst/>
            <a:rect l="l" t="t" r="r" b="b"/>
            <a:pathLst>
              <a:path w="1850797" h="275937">
                <a:moveTo>
                  <a:pt x="0" y="0"/>
                </a:moveTo>
                <a:lnTo>
                  <a:pt x="1850797" y="0"/>
                </a:lnTo>
                <a:lnTo>
                  <a:pt x="1850797" y="275937"/>
                </a:lnTo>
                <a:lnTo>
                  <a:pt x="0" y="2759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t="-1594" b="-159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532830" y="-369454"/>
            <a:ext cx="6763694" cy="1138013"/>
          </a:xfrm>
          <a:custGeom>
            <a:avLst/>
            <a:gdLst/>
            <a:ahLst/>
            <a:cxnLst/>
            <a:rect l="l" t="t" r="r" b="b"/>
            <a:pathLst>
              <a:path w="6763694" h="1138013">
                <a:moveTo>
                  <a:pt x="0" y="0"/>
                </a:moveTo>
                <a:lnTo>
                  <a:pt x="6763694" y="0"/>
                </a:lnTo>
                <a:lnTo>
                  <a:pt x="6763694" y="1138013"/>
                </a:lnTo>
                <a:lnTo>
                  <a:pt x="0" y="11380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732605" y="508418"/>
            <a:ext cx="2939334" cy="520282"/>
          </a:xfrm>
          <a:custGeom>
            <a:avLst/>
            <a:gdLst/>
            <a:ahLst/>
            <a:cxnLst/>
            <a:rect l="l" t="t" r="r" b="b"/>
            <a:pathLst>
              <a:path w="2939334" h="520282">
                <a:moveTo>
                  <a:pt x="0" y="0"/>
                </a:moveTo>
                <a:lnTo>
                  <a:pt x="2939335" y="0"/>
                </a:lnTo>
                <a:lnTo>
                  <a:pt x="2939335" y="520282"/>
                </a:lnTo>
                <a:lnTo>
                  <a:pt x="0" y="520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820853">
            <a:off x="11590745" y="8290274"/>
            <a:ext cx="8627188" cy="5144941"/>
          </a:xfrm>
          <a:custGeom>
            <a:avLst/>
            <a:gdLst/>
            <a:ahLst/>
            <a:cxnLst/>
            <a:rect l="l" t="t" r="r" b="b"/>
            <a:pathLst>
              <a:path w="8627188" h="5144941">
                <a:moveTo>
                  <a:pt x="0" y="0"/>
                </a:moveTo>
                <a:lnTo>
                  <a:pt x="8627188" y="0"/>
                </a:lnTo>
                <a:lnTo>
                  <a:pt x="8627188" y="5144941"/>
                </a:lnTo>
                <a:lnTo>
                  <a:pt x="0" y="51449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 t="-9" b="-9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498166" y="2407984"/>
            <a:ext cx="9254139" cy="259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7"/>
              </a:lnSpc>
            </a:pPr>
            <a:r>
              <a:rPr lang="en-US" sz="494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Secure Cybersecurity Job Portal and Management    System...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46133" y="1685047"/>
            <a:ext cx="555820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i="1">
                <a:solidFill>
                  <a:srgbClr val="117FD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Gatekeeper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81161" y="6776857"/>
            <a:ext cx="1202111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Charith Jayashan - 105976643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44537" y="6078993"/>
            <a:ext cx="535319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Thishula Nimsara - 105517068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44547" y="7474722"/>
            <a:ext cx="544160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Quoc Viet Truong - 105697481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44522" y="8172587"/>
            <a:ext cx="546705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Tasin Bin Mannan - 105959217 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82327" y="1529462"/>
            <a:ext cx="7584842" cy="7883994"/>
          </a:xfrm>
          <a:custGeom>
            <a:avLst/>
            <a:gdLst/>
            <a:ahLst/>
            <a:cxnLst/>
            <a:rect l="l" t="t" r="r" b="b"/>
            <a:pathLst>
              <a:path w="7584842" h="7883994">
                <a:moveTo>
                  <a:pt x="0" y="0"/>
                </a:moveTo>
                <a:lnTo>
                  <a:pt x="7584841" y="0"/>
                </a:lnTo>
                <a:lnTo>
                  <a:pt x="7584841" y="7883993"/>
                </a:lnTo>
                <a:lnTo>
                  <a:pt x="0" y="788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82327" y="728311"/>
            <a:ext cx="7584842" cy="7883994"/>
          </a:xfrm>
          <a:custGeom>
            <a:avLst/>
            <a:gdLst/>
            <a:ahLst/>
            <a:cxnLst/>
            <a:rect l="l" t="t" r="r" b="b"/>
            <a:pathLst>
              <a:path w="7584842" h="7883994">
                <a:moveTo>
                  <a:pt x="0" y="0"/>
                </a:moveTo>
                <a:lnTo>
                  <a:pt x="7584841" y="0"/>
                </a:lnTo>
                <a:lnTo>
                  <a:pt x="7584841" y="7883993"/>
                </a:lnTo>
                <a:lnTo>
                  <a:pt x="0" y="7883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2990" y="2785404"/>
            <a:ext cx="7794360" cy="173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1"/>
              </a:lnSpc>
            </a:pPr>
            <a:r>
              <a:rPr lang="en-US" sz="8973" b="1" spc="547">
                <a:solidFill>
                  <a:srgbClr val="000000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690195" y="-62141"/>
            <a:ext cx="7569105" cy="7868257"/>
            <a:chOff x="0" y="0"/>
            <a:chExt cx="10092140" cy="10491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92182" cy="10490962"/>
            </a:xfrm>
            <a:custGeom>
              <a:avLst/>
              <a:gdLst/>
              <a:ahLst/>
              <a:cxnLst/>
              <a:rect l="l" t="t" r="r" b="b"/>
              <a:pathLst>
                <a:path w="10092182" h="10490962">
                  <a:moveTo>
                    <a:pt x="10092182" y="0"/>
                  </a:moveTo>
                  <a:lnTo>
                    <a:pt x="10092182" y="5444363"/>
                  </a:lnTo>
                  <a:cubicBezTo>
                    <a:pt x="10092182" y="8231632"/>
                    <a:pt x="7833106" y="10490962"/>
                    <a:pt x="5046218" y="10490962"/>
                  </a:cubicBezTo>
                  <a:cubicBezTo>
                    <a:pt x="2259330" y="10490962"/>
                    <a:pt x="0" y="8231632"/>
                    <a:pt x="0" y="5444617"/>
                  </a:cubicBezTo>
                  <a:lnTo>
                    <a:pt x="0" y="0"/>
                  </a:lnTo>
                  <a:lnTo>
                    <a:pt x="10092182" y="0"/>
                  </a:lnTo>
                  <a:close/>
                </a:path>
              </a:pathLst>
            </a:custGeom>
            <a:blipFill>
              <a:blip r:embed="rId6"/>
              <a:stretch>
                <a:fillRect l="-1975" r="-197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17566" y="4458670"/>
            <a:ext cx="9325207" cy="18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a world driven by technology, our website stands as a secure gateway connecting talent with opportunity.</a:t>
            </a:r>
          </a:p>
        </p:txBody>
      </p:sp>
      <p:sp>
        <p:nvSpPr>
          <p:cNvPr id="8" name="Freeform 8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7"/>
                </a:lnTo>
                <a:lnTo>
                  <a:pt x="0" y="9529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69" r="-69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01375"/>
            <a:ext cx="6767944" cy="8585625"/>
          </a:xfrm>
          <a:custGeom>
            <a:avLst/>
            <a:gdLst/>
            <a:ahLst/>
            <a:cxnLst/>
            <a:rect l="l" t="t" r="r" b="b"/>
            <a:pathLst>
              <a:path w="6767944" h="8585625">
                <a:moveTo>
                  <a:pt x="0" y="0"/>
                </a:moveTo>
                <a:lnTo>
                  <a:pt x="6767944" y="0"/>
                </a:lnTo>
                <a:lnTo>
                  <a:pt x="6767944" y="8585625"/>
                </a:lnTo>
                <a:lnTo>
                  <a:pt x="0" y="8585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771" y="2037601"/>
            <a:ext cx="6542673" cy="8108401"/>
            <a:chOff x="0" y="0"/>
            <a:chExt cx="8723564" cy="108112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3503" cy="10811256"/>
            </a:xfrm>
            <a:custGeom>
              <a:avLst/>
              <a:gdLst/>
              <a:ahLst/>
              <a:cxnLst/>
              <a:rect l="l" t="t" r="r" b="b"/>
              <a:pathLst>
                <a:path w="8723503" h="10811256">
                  <a:moveTo>
                    <a:pt x="0" y="0"/>
                  </a:moveTo>
                  <a:lnTo>
                    <a:pt x="8723503" y="0"/>
                  </a:lnTo>
                  <a:lnTo>
                    <a:pt x="8723503" y="10811256"/>
                  </a:lnTo>
                  <a:lnTo>
                    <a:pt x="0" y="10811256"/>
                  </a:lnTo>
                  <a:close/>
                </a:path>
              </a:pathLst>
            </a:custGeom>
            <a:blipFill>
              <a:blip r:embed="rId4"/>
              <a:stretch>
                <a:fillRect l="-11966" r="-1196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507162" y="38043"/>
            <a:ext cx="7247319" cy="184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9999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38842" y="2988656"/>
            <a:ext cx="268528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2744409" y="867757"/>
            <a:ext cx="2158989" cy="321886"/>
          </a:xfrm>
          <a:custGeom>
            <a:avLst/>
            <a:gdLst/>
            <a:ahLst/>
            <a:cxnLst/>
            <a:rect l="l" t="t" r="r" b="b"/>
            <a:pathLst>
              <a:path w="2158989" h="321886">
                <a:moveTo>
                  <a:pt x="0" y="0"/>
                </a:moveTo>
                <a:lnTo>
                  <a:pt x="2158989" y="0"/>
                </a:lnTo>
                <a:lnTo>
                  <a:pt x="2158989" y="321886"/>
                </a:lnTo>
                <a:lnTo>
                  <a:pt x="0" y="321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t="-1708" b="-170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63968" y="2668354"/>
            <a:ext cx="874849" cy="1091840"/>
          </a:xfrm>
          <a:custGeom>
            <a:avLst/>
            <a:gdLst/>
            <a:ahLst/>
            <a:cxnLst/>
            <a:rect l="l" t="t" r="r" b="b"/>
            <a:pathLst>
              <a:path w="874849" h="1091840">
                <a:moveTo>
                  <a:pt x="0" y="0"/>
                </a:moveTo>
                <a:lnTo>
                  <a:pt x="874850" y="0"/>
                </a:lnTo>
                <a:lnTo>
                  <a:pt x="874850" y="1091841"/>
                </a:lnTo>
                <a:lnTo>
                  <a:pt x="0" y="1091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64655" y="3113626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8" y="0"/>
                </a:lnTo>
                <a:lnTo>
                  <a:pt x="292528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375" r="-37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3968" y="4407895"/>
            <a:ext cx="874849" cy="1091840"/>
          </a:xfrm>
          <a:custGeom>
            <a:avLst/>
            <a:gdLst/>
            <a:ahLst/>
            <a:cxnLst/>
            <a:rect l="l" t="t" r="r" b="b"/>
            <a:pathLst>
              <a:path w="874849" h="1091840">
                <a:moveTo>
                  <a:pt x="0" y="0"/>
                </a:moveTo>
                <a:lnTo>
                  <a:pt x="874849" y="0"/>
                </a:lnTo>
                <a:lnTo>
                  <a:pt x="874849" y="1091840"/>
                </a:lnTo>
                <a:lnTo>
                  <a:pt x="0" y="10918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55129" y="4823928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8" y="0"/>
                </a:lnTo>
                <a:lnTo>
                  <a:pt x="292528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375" r="-37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63968" y="6147435"/>
            <a:ext cx="874849" cy="1091840"/>
          </a:xfrm>
          <a:custGeom>
            <a:avLst/>
            <a:gdLst/>
            <a:ahLst/>
            <a:cxnLst/>
            <a:rect l="l" t="t" r="r" b="b"/>
            <a:pathLst>
              <a:path w="874849" h="1091840">
                <a:moveTo>
                  <a:pt x="0" y="0"/>
                </a:moveTo>
                <a:lnTo>
                  <a:pt x="874850" y="0"/>
                </a:lnTo>
                <a:lnTo>
                  <a:pt x="874850" y="1091840"/>
                </a:lnTo>
                <a:lnTo>
                  <a:pt x="0" y="10918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455130" y="6630487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8" y="0"/>
                </a:lnTo>
                <a:lnTo>
                  <a:pt x="292528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375" r="-37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63968" y="7882235"/>
            <a:ext cx="874849" cy="1091840"/>
          </a:xfrm>
          <a:custGeom>
            <a:avLst/>
            <a:gdLst/>
            <a:ahLst/>
            <a:cxnLst/>
            <a:rect l="l" t="t" r="r" b="b"/>
            <a:pathLst>
              <a:path w="874849" h="1091840">
                <a:moveTo>
                  <a:pt x="0" y="0"/>
                </a:moveTo>
                <a:lnTo>
                  <a:pt x="874849" y="0"/>
                </a:lnTo>
                <a:lnTo>
                  <a:pt x="874849" y="1091840"/>
                </a:lnTo>
                <a:lnTo>
                  <a:pt x="0" y="10918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55129" y="8327507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8" y="0"/>
                </a:lnTo>
                <a:lnTo>
                  <a:pt x="292528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375" r="-37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32059" y="4710809"/>
            <a:ext cx="703776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Project Contributions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38842" y="8203682"/>
            <a:ext cx="284251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156438" y="0"/>
            <a:ext cx="6928143" cy="1918366"/>
            <a:chOff x="0" y="0"/>
            <a:chExt cx="9237524" cy="2557821"/>
          </a:xfrm>
        </p:grpSpPr>
        <p:sp>
          <p:nvSpPr>
            <p:cNvPr id="19" name="Freeform 19"/>
            <p:cNvSpPr/>
            <p:nvPr/>
          </p:nvSpPr>
          <p:spPr>
            <a:xfrm flipH="1" flipV="1">
              <a:off x="0" y="0"/>
              <a:ext cx="9237472" cy="2557780"/>
            </a:xfrm>
            <a:custGeom>
              <a:avLst/>
              <a:gdLst/>
              <a:ahLst/>
              <a:cxnLst/>
              <a:rect l="l" t="t" r="r" b="b"/>
              <a:pathLst>
                <a:path w="9237472" h="2557780">
                  <a:moveTo>
                    <a:pt x="9237472" y="2557780"/>
                  </a:moveTo>
                  <a:lnTo>
                    <a:pt x="0" y="2557780"/>
                  </a:lnTo>
                  <a:lnTo>
                    <a:pt x="0" y="0"/>
                  </a:lnTo>
                  <a:lnTo>
                    <a:pt x="9237472" y="0"/>
                  </a:lnTo>
                  <a:lnTo>
                    <a:pt x="9237472" y="2557780"/>
                  </a:lnTo>
                  <a:close/>
                </a:path>
              </a:pathLst>
            </a:custGeom>
            <a:blipFill>
              <a:blip r:embed="rId11"/>
              <a:stretch>
                <a:fillRect t="-57970" b="-5797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251656" y="6147435"/>
            <a:ext cx="6036344" cy="4139565"/>
            <a:chOff x="0" y="0"/>
            <a:chExt cx="8048459" cy="55194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48498" cy="5519420"/>
            </a:xfrm>
            <a:custGeom>
              <a:avLst/>
              <a:gdLst/>
              <a:ahLst/>
              <a:cxnLst/>
              <a:rect l="l" t="t" r="r" b="b"/>
              <a:pathLst>
                <a:path w="8048498" h="5519420">
                  <a:moveTo>
                    <a:pt x="0" y="0"/>
                  </a:moveTo>
                  <a:lnTo>
                    <a:pt x="8048498" y="0"/>
                  </a:lnTo>
                  <a:lnTo>
                    <a:pt x="8048498" y="5519420"/>
                  </a:lnTo>
                  <a:lnTo>
                    <a:pt x="0" y="5519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7346" r="-7345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4532830" y="-369454"/>
            <a:ext cx="6763694" cy="1138013"/>
          </a:xfrm>
          <a:custGeom>
            <a:avLst/>
            <a:gdLst/>
            <a:ahLst/>
            <a:cxnLst/>
            <a:rect l="l" t="t" r="r" b="b"/>
            <a:pathLst>
              <a:path w="6763694" h="1138013">
                <a:moveTo>
                  <a:pt x="0" y="0"/>
                </a:moveTo>
                <a:lnTo>
                  <a:pt x="6763694" y="0"/>
                </a:lnTo>
                <a:lnTo>
                  <a:pt x="6763694" y="1138013"/>
                </a:lnTo>
                <a:lnTo>
                  <a:pt x="0" y="11380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732605" y="508418"/>
            <a:ext cx="2939334" cy="520282"/>
          </a:xfrm>
          <a:custGeom>
            <a:avLst/>
            <a:gdLst/>
            <a:ahLst/>
            <a:cxnLst/>
            <a:rect l="l" t="t" r="r" b="b"/>
            <a:pathLst>
              <a:path w="2939334" h="520282">
                <a:moveTo>
                  <a:pt x="0" y="0"/>
                </a:moveTo>
                <a:lnTo>
                  <a:pt x="2939335" y="0"/>
                </a:lnTo>
                <a:lnTo>
                  <a:pt x="2939335" y="520282"/>
                </a:lnTo>
                <a:lnTo>
                  <a:pt x="0" y="5202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238842" y="6479816"/>
            <a:ext cx="475818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What we have learned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9414" y="-216991"/>
            <a:ext cx="3611015" cy="10503991"/>
          </a:xfrm>
          <a:custGeom>
            <a:avLst/>
            <a:gdLst/>
            <a:ahLst/>
            <a:cxnLst/>
            <a:rect l="l" t="t" r="r" b="b"/>
            <a:pathLst>
              <a:path w="3611015" h="10503991">
                <a:moveTo>
                  <a:pt x="0" y="0"/>
                </a:moveTo>
                <a:lnTo>
                  <a:pt x="3611015" y="0"/>
                </a:lnTo>
                <a:lnTo>
                  <a:pt x="361101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63700" y="0"/>
            <a:ext cx="3924300" cy="10287000"/>
            <a:chOff x="0" y="0"/>
            <a:chExt cx="52324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2400" cy="13716000"/>
            </a:xfrm>
            <a:custGeom>
              <a:avLst/>
              <a:gdLst/>
              <a:ahLst/>
              <a:cxnLst/>
              <a:rect l="l" t="t" r="r" b="b"/>
              <a:pathLst>
                <a:path w="5232400" h="13716000">
                  <a:moveTo>
                    <a:pt x="0" y="0"/>
                  </a:moveTo>
                  <a:lnTo>
                    <a:pt x="5232400" y="0"/>
                  </a:lnTo>
                  <a:lnTo>
                    <a:pt x="5232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6960" r="-14696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93158" y="-216991"/>
            <a:ext cx="13870542" cy="1993765"/>
          </a:xfrm>
          <a:custGeom>
            <a:avLst/>
            <a:gdLst/>
            <a:ahLst/>
            <a:cxnLst/>
            <a:rect l="l" t="t" r="r" b="b"/>
            <a:pathLst>
              <a:path w="13870542" h="1993765">
                <a:moveTo>
                  <a:pt x="0" y="0"/>
                </a:moveTo>
                <a:lnTo>
                  <a:pt x="13870542" y="0"/>
                </a:lnTo>
                <a:lnTo>
                  <a:pt x="13870542" y="1993765"/>
                </a:lnTo>
                <a:lnTo>
                  <a:pt x="0" y="199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87575" y="6047357"/>
            <a:ext cx="2230857" cy="2737954"/>
          </a:xfrm>
          <a:custGeom>
            <a:avLst/>
            <a:gdLst/>
            <a:ahLst/>
            <a:cxnLst/>
            <a:rect l="l" t="t" r="r" b="b"/>
            <a:pathLst>
              <a:path w="2230857" h="2737954">
                <a:moveTo>
                  <a:pt x="0" y="0"/>
                </a:moveTo>
                <a:lnTo>
                  <a:pt x="2230857" y="0"/>
                </a:lnTo>
                <a:lnTo>
                  <a:pt x="2230857" y="2737955"/>
                </a:lnTo>
                <a:lnTo>
                  <a:pt x="0" y="2737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839" t="-186465" r="-104070" b="-7020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3158" y="9608502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2" y="0"/>
                </a:lnTo>
                <a:lnTo>
                  <a:pt x="1432702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t="-1421" b="-142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13177" y="78364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59942" y="9524490"/>
            <a:ext cx="786187" cy="1505566"/>
          </a:xfrm>
          <a:custGeom>
            <a:avLst/>
            <a:gdLst/>
            <a:ahLst/>
            <a:cxnLst/>
            <a:rect l="l" t="t" r="r" b="b"/>
            <a:pathLst>
              <a:path w="786187" h="1505566">
                <a:moveTo>
                  <a:pt x="0" y="0"/>
                </a:moveTo>
                <a:lnTo>
                  <a:pt x="786187" y="0"/>
                </a:lnTo>
                <a:lnTo>
                  <a:pt x="786187" y="1505566"/>
                </a:lnTo>
                <a:lnTo>
                  <a:pt x="0" y="1505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l="-47557" r="-4755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58750" y="9143121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t="-2961" b="-296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954639" y="-1468039"/>
            <a:ext cx="4020747" cy="3878191"/>
          </a:xfrm>
          <a:custGeom>
            <a:avLst/>
            <a:gdLst/>
            <a:ahLst/>
            <a:cxnLst/>
            <a:rect l="l" t="t" r="r" b="b"/>
            <a:pathLst>
              <a:path w="4020747" h="3878191">
                <a:moveTo>
                  <a:pt x="0" y="0"/>
                </a:moveTo>
                <a:lnTo>
                  <a:pt x="4020746" y="0"/>
                </a:lnTo>
                <a:lnTo>
                  <a:pt x="4020746" y="3878190"/>
                </a:lnTo>
                <a:lnTo>
                  <a:pt x="0" y="38781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552403" y="-2209430"/>
            <a:ext cx="5530830" cy="6176583"/>
          </a:xfrm>
          <a:custGeom>
            <a:avLst/>
            <a:gdLst/>
            <a:ahLst/>
            <a:cxnLst/>
            <a:rect l="l" t="t" r="r" b="b"/>
            <a:pathLst>
              <a:path w="5530830" h="6176583">
                <a:moveTo>
                  <a:pt x="0" y="0"/>
                </a:moveTo>
                <a:lnTo>
                  <a:pt x="5530830" y="0"/>
                </a:lnTo>
                <a:lnTo>
                  <a:pt x="5530830" y="6176583"/>
                </a:lnTo>
                <a:lnTo>
                  <a:pt x="0" y="61765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905166" y="1559783"/>
            <a:ext cx="3086100" cy="440365"/>
          </a:xfrm>
          <a:custGeom>
            <a:avLst/>
            <a:gdLst/>
            <a:ahLst/>
            <a:cxnLst/>
            <a:rect l="l" t="t" r="r" b="b"/>
            <a:pathLst>
              <a:path w="3086100" h="440365">
                <a:moveTo>
                  <a:pt x="0" y="0"/>
                </a:moveTo>
                <a:lnTo>
                  <a:pt x="3086100" y="0"/>
                </a:lnTo>
                <a:lnTo>
                  <a:pt x="3086100" y="440365"/>
                </a:lnTo>
                <a:lnTo>
                  <a:pt x="0" y="44036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250846" y="-664188"/>
            <a:ext cx="2724448" cy="3086100"/>
          </a:xfrm>
          <a:custGeom>
            <a:avLst/>
            <a:gdLst/>
            <a:ahLst/>
            <a:cxnLst/>
            <a:rect l="l" t="t" r="r" b="b"/>
            <a:pathLst>
              <a:path w="2724448" h="3086100">
                <a:moveTo>
                  <a:pt x="0" y="0"/>
                </a:moveTo>
                <a:lnTo>
                  <a:pt x="2724448" y="0"/>
                </a:lnTo>
                <a:lnTo>
                  <a:pt x="272444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2694105" y="-1463372"/>
            <a:ext cx="4017914" cy="3873523"/>
          </a:xfrm>
          <a:custGeom>
            <a:avLst/>
            <a:gdLst/>
            <a:ahLst/>
            <a:cxnLst/>
            <a:rect l="l" t="t" r="r" b="b"/>
            <a:pathLst>
              <a:path w="4017914" h="3873523">
                <a:moveTo>
                  <a:pt x="0" y="0"/>
                </a:moveTo>
                <a:lnTo>
                  <a:pt x="4017914" y="0"/>
                </a:lnTo>
                <a:lnTo>
                  <a:pt x="4017914" y="3873524"/>
                </a:lnTo>
                <a:lnTo>
                  <a:pt x="0" y="38735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85900" y="2000148"/>
            <a:ext cx="2737954" cy="2737954"/>
          </a:xfrm>
          <a:custGeom>
            <a:avLst/>
            <a:gdLst/>
            <a:ahLst/>
            <a:cxnLst/>
            <a:rect l="l" t="t" r="r" b="b"/>
            <a:pathLst>
              <a:path w="2737954" h="2737954">
                <a:moveTo>
                  <a:pt x="0" y="0"/>
                </a:moveTo>
                <a:lnTo>
                  <a:pt x="2737954" y="0"/>
                </a:lnTo>
                <a:lnTo>
                  <a:pt x="2737954" y="2737954"/>
                </a:lnTo>
                <a:lnTo>
                  <a:pt x="0" y="273795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878079" y="5975719"/>
            <a:ext cx="2353595" cy="2809593"/>
          </a:xfrm>
          <a:custGeom>
            <a:avLst/>
            <a:gdLst/>
            <a:ahLst/>
            <a:cxnLst/>
            <a:rect l="l" t="t" r="r" b="b"/>
            <a:pathLst>
              <a:path w="2353595" h="2809593">
                <a:moveTo>
                  <a:pt x="0" y="0"/>
                </a:moveTo>
                <a:lnTo>
                  <a:pt x="2353596" y="0"/>
                </a:lnTo>
                <a:lnTo>
                  <a:pt x="2353596" y="2809593"/>
                </a:lnTo>
                <a:lnTo>
                  <a:pt x="0" y="280959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t="-5846" b="-5846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864837" y="2000148"/>
            <a:ext cx="2353595" cy="2809593"/>
          </a:xfrm>
          <a:custGeom>
            <a:avLst/>
            <a:gdLst/>
            <a:ahLst/>
            <a:cxnLst/>
            <a:rect l="l" t="t" r="r" b="b"/>
            <a:pathLst>
              <a:path w="2353595" h="2809593">
                <a:moveTo>
                  <a:pt x="0" y="0"/>
                </a:moveTo>
                <a:lnTo>
                  <a:pt x="2353595" y="0"/>
                </a:lnTo>
                <a:lnTo>
                  <a:pt x="2353595" y="2809593"/>
                </a:lnTo>
                <a:lnTo>
                  <a:pt x="0" y="2809593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t="-5846" b="-584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054877" y="189765"/>
            <a:ext cx="8189291" cy="143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5"/>
              </a:lnSpc>
            </a:pPr>
            <a:r>
              <a:rPr lang="en-US" sz="7788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39881" y="4866005"/>
            <a:ext cx="302999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Thishula Nimsara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11284" y="4866005"/>
            <a:ext cx="306070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Charith Jayashan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39881" y="8947237"/>
            <a:ext cx="318983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Quoc Viet Truong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95362" y="8947237"/>
            <a:ext cx="321528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Tasin Bin Mannan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53206">
            <a:off x="-1113304" y="4354356"/>
            <a:ext cx="25783492" cy="9586163"/>
            <a:chOff x="0" y="0"/>
            <a:chExt cx="34377989" cy="12781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8010" cy="12781534"/>
            </a:xfrm>
            <a:custGeom>
              <a:avLst/>
              <a:gdLst/>
              <a:ahLst/>
              <a:cxnLst/>
              <a:rect l="l" t="t" r="r" b="b"/>
              <a:pathLst>
                <a:path w="34378010" h="12781534">
                  <a:moveTo>
                    <a:pt x="0" y="0"/>
                  </a:moveTo>
                  <a:lnTo>
                    <a:pt x="34378010" y="0"/>
                  </a:lnTo>
                  <a:lnTo>
                    <a:pt x="34378010" y="12781534"/>
                  </a:lnTo>
                  <a:lnTo>
                    <a:pt x="0" y="12781534"/>
                  </a:lnTo>
                  <a:close/>
                </a:path>
              </a:pathLst>
            </a:custGeom>
            <a:solidFill>
              <a:srgbClr val="FCFEFF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7510043" y="771145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94816" y="2071822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1048589"/>
            <a:ext cx="18288000" cy="3101345"/>
          </a:xfrm>
          <a:custGeom>
            <a:avLst/>
            <a:gdLst/>
            <a:ahLst/>
            <a:cxnLst/>
            <a:rect l="l" t="t" r="r" b="b"/>
            <a:pathLst>
              <a:path w="18288000" h="3101345">
                <a:moveTo>
                  <a:pt x="0" y="0"/>
                </a:moveTo>
                <a:lnTo>
                  <a:pt x="18288000" y="0"/>
                </a:lnTo>
                <a:lnTo>
                  <a:pt x="18288000" y="3101345"/>
                </a:lnTo>
                <a:lnTo>
                  <a:pt x="0" y="3101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16408" y="8734695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t="-1348" b="-134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02609" y="9530458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41296" y="-489408"/>
            <a:ext cx="2678586" cy="1996284"/>
          </a:xfrm>
          <a:custGeom>
            <a:avLst/>
            <a:gdLst/>
            <a:ahLst/>
            <a:cxnLst/>
            <a:rect l="l" t="t" r="r" b="b"/>
            <a:pathLst>
              <a:path w="2678586" h="1996284">
                <a:moveTo>
                  <a:pt x="0" y="0"/>
                </a:moveTo>
                <a:lnTo>
                  <a:pt x="2678586" y="0"/>
                </a:lnTo>
                <a:lnTo>
                  <a:pt x="2678586" y="1996284"/>
                </a:lnTo>
                <a:lnTo>
                  <a:pt x="0" y="1996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63858" y="518259"/>
            <a:ext cx="12451291" cy="1177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4"/>
              </a:lnSpc>
            </a:pPr>
            <a:r>
              <a:rPr lang="en-US" sz="7790" b="1" spc="-458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PROJECT CONTRIBUTIONS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" y="-164796"/>
            <a:ext cx="2520479" cy="2225525"/>
          </a:xfrm>
          <a:custGeom>
            <a:avLst/>
            <a:gdLst/>
            <a:ahLst/>
            <a:cxnLst/>
            <a:rect l="l" t="t" r="r" b="b"/>
            <a:pathLst>
              <a:path w="2520479" h="2225525">
                <a:moveTo>
                  <a:pt x="0" y="0"/>
                </a:moveTo>
                <a:lnTo>
                  <a:pt x="2520479" y="0"/>
                </a:lnTo>
                <a:lnTo>
                  <a:pt x="2520479" y="2225525"/>
                </a:lnTo>
                <a:lnTo>
                  <a:pt x="0" y="2225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60348" y="2249201"/>
            <a:ext cx="9450652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1) </a:t>
            </a:r>
            <a:r>
              <a:rPr lang="en-US" sz="3099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Thishula</a:t>
            </a:r>
            <a:r>
              <a:rPr lang="en-US" sz="30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Nimsara </a:t>
            </a:r>
            <a:r>
              <a:rPr lang="en-US" sz="3099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Punchihewa</a:t>
            </a:r>
            <a:r>
              <a:rPr lang="en-US" sz="30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- Team Leader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30572" y="2961036"/>
            <a:ext cx="15862228" cy="25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Part 1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jobs.html with a stylish, unified navigation header for all pages.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Set up our </a:t>
            </a:r>
            <a:r>
              <a:rPr lang="en-US" sz="29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Jira</a:t>
            </a: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project with complete scrums, epics, and user stories.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our </a:t>
            </a:r>
            <a:r>
              <a:rPr lang="en-US" sz="29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GitHub</a:t>
            </a: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repository and linked all team members.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Selected a suitable background design for the website.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3200" y="5720111"/>
            <a:ext cx="14372492" cy="358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Part 2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our </a:t>
            </a:r>
            <a:r>
              <a:rPr lang="en-US" sz="29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gate_keeper</a:t>
            </a: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database with three tables — </a:t>
            </a:r>
            <a:r>
              <a:rPr lang="en-US" sz="29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eoi</a:t>
            </a: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, jobs, and users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Uploaded all job data into the jobs table and dynamically displayed them on </a:t>
            </a:r>
            <a:r>
              <a:rPr lang="en-US" sz="29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jobs.php</a:t>
            </a: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</a:t>
            </a:r>
            <a:r>
              <a:rPr lang="en-US" sz="29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settings.php</a:t>
            </a: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to establish the database connection.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Developed </a:t>
            </a:r>
            <a:r>
              <a:rPr lang="en-US" sz="29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sign_up.php</a:t>
            </a: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to allow users to register before accessing the website.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6516"/>
            <a:ext cx="17718035" cy="2566456"/>
          </a:xfrm>
          <a:custGeom>
            <a:avLst/>
            <a:gdLst/>
            <a:ahLst/>
            <a:cxnLst/>
            <a:rect l="l" t="t" r="r" b="b"/>
            <a:pathLst>
              <a:path w="17718035" h="2566456">
                <a:moveTo>
                  <a:pt x="0" y="0"/>
                </a:moveTo>
                <a:lnTo>
                  <a:pt x="17718035" y="0"/>
                </a:lnTo>
                <a:lnTo>
                  <a:pt x="17718035" y="2566456"/>
                </a:lnTo>
                <a:lnTo>
                  <a:pt x="0" y="256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96682" y="7701928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4" name="Freeform 4"/>
          <p:cNvSpPr/>
          <p:nvPr/>
        </p:nvSpPr>
        <p:spPr>
          <a:xfrm rot="10491029" flipH="1" flipV="1">
            <a:off x="9013965" y="8760483"/>
            <a:ext cx="14678635" cy="4112787"/>
          </a:xfrm>
          <a:custGeom>
            <a:avLst/>
            <a:gdLst/>
            <a:ahLst/>
            <a:cxnLst/>
            <a:rect l="l" t="t" r="r" b="b"/>
            <a:pathLst>
              <a:path w="14678635" h="4112787">
                <a:moveTo>
                  <a:pt x="14678635" y="4112787"/>
                </a:moveTo>
                <a:lnTo>
                  <a:pt x="0" y="4112787"/>
                </a:lnTo>
                <a:lnTo>
                  <a:pt x="0" y="0"/>
                </a:lnTo>
                <a:lnTo>
                  <a:pt x="14678635" y="0"/>
                </a:lnTo>
                <a:lnTo>
                  <a:pt x="14678635" y="411278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64772" y="-1604962"/>
            <a:ext cx="3582719" cy="2700338"/>
          </a:xfrm>
          <a:custGeom>
            <a:avLst/>
            <a:gdLst/>
            <a:ahLst/>
            <a:cxnLst/>
            <a:rect l="l" t="t" r="r" b="b"/>
            <a:pathLst>
              <a:path w="3582719" h="2700338">
                <a:moveTo>
                  <a:pt x="0" y="0"/>
                </a:moveTo>
                <a:lnTo>
                  <a:pt x="3582719" y="0"/>
                </a:lnTo>
                <a:lnTo>
                  <a:pt x="3582719" y="2700338"/>
                </a:lnTo>
                <a:lnTo>
                  <a:pt x="0" y="2700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41209" y="-566119"/>
            <a:ext cx="3736749" cy="2906059"/>
          </a:xfrm>
          <a:custGeom>
            <a:avLst/>
            <a:gdLst/>
            <a:ahLst/>
            <a:cxnLst/>
            <a:rect l="l" t="t" r="r" b="b"/>
            <a:pathLst>
              <a:path w="3736749" h="2906059">
                <a:moveTo>
                  <a:pt x="0" y="0"/>
                </a:moveTo>
                <a:lnTo>
                  <a:pt x="3736749" y="0"/>
                </a:lnTo>
                <a:lnTo>
                  <a:pt x="3736749" y="2906059"/>
                </a:lnTo>
                <a:lnTo>
                  <a:pt x="0" y="2906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4081" y="346637"/>
            <a:ext cx="16687128" cy="149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6"/>
              </a:lnSpc>
            </a:pPr>
            <a:r>
              <a:rPr lang="en-US" sz="779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PROJECT CONTRIBUTIONS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9525" y="9538628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55882" y="2632758"/>
            <a:ext cx="374491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2) </a:t>
            </a:r>
            <a:r>
              <a:rPr lang="en-US" sz="3099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Quoc</a:t>
            </a:r>
            <a:r>
              <a:rPr lang="en-US" sz="30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Viet </a:t>
            </a:r>
            <a:r>
              <a:rPr lang="en-US" sz="3099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Troung</a:t>
            </a:r>
            <a:endParaRPr lang="en-US" sz="3099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91867" y="3245547"/>
            <a:ext cx="13351188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Part 1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Developed the website’s name and logo design.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Developed </a:t>
            </a:r>
            <a:r>
              <a:rPr lang="en-US" sz="29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index.php</a:t>
            </a: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, the homepage of our website.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Designed the footer and linked it across all webpages.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91867" y="5381687"/>
            <a:ext cx="14649342" cy="30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Part 2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header, footer, and navigation include files, and integrated them across all webpages.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Developed manage.php by following all instructions from Assignment 2.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logout.php to log out from all webpages and linked it across the site.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Assisted team member Tasin with his tasks.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53206">
            <a:off x="-1113304" y="4354356"/>
            <a:ext cx="25783492" cy="9586163"/>
            <a:chOff x="0" y="0"/>
            <a:chExt cx="34377989" cy="12781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8010" cy="12781534"/>
            </a:xfrm>
            <a:custGeom>
              <a:avLst/>
              <a:gdLst/>
              <a:ahLst/>
              <a:cxnLst/>
              <a:rect l="l" t="t" r="r" b="b"/>
              <a:pathLst>
                <a:path w="34378010" h="12781534">
                  <a:moveTo>
                    <a:pt x="0" y="0"/>
                  </a:moveTo>
                  <a:lnTo>
                    <a:pt x="34378010" y="0"/>
                  </a:lnTo>
                  <a:lnTo>
                    <a:pt x="34378010" y="12781534"/>
                  </a:lnTo>
                  <a:lnTo>
                    <a:pt x="0" y="12781534"/>
                  </a:lnTo>
                  <a:close/>
                </a:path>
              </a:pathLst>
            </a:custGeom>
            <a:solidFill>
              <a:srgbClr val="FCFEFF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7510043" y="771145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94816" y="2071822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1048589"/>
            <a:ext cx="18288000" cy="3101345"/>
          </a:xfrm>
          <a:custGeom>
            <a:avLst/>
            <a:gdLst/>
            <a:ahLst/>
            <a:cxnLst/>
            <a:rect l="l" t="t" r="r" b="b"/>
            <a:pathLst>
              <a:path w="18288000" h="3101345">
                <a:moveTo>
                  <a:pt x="0" y="0"/>
                </a:moveTo>
                <a:lnTo>
                  <a:pt x="18288000" y="0"/>
                </a:lnTo>
                <a:lnTo>
                  <a:pt x="18288000" y="3101345"/>
                </a:lnTo>
                <a:lnTo>
                  <a:pt x="0" y="3101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16408" y="8734695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t="-1348" b="-134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02609" y="9530458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41296" y="-489408"/>
            <a:ext cx="2678586" cy="1996284"/>
          </a:xfrm>
          <a:custGeom>
            <a:avLst/>
            <a:gdLst/>
            <a:ahLst/>
            <a:cxnLst/>
            <a:rect l="l" t="t" r="r" b="b"/>
            <a:pathLst>
              <a:path w="2678586" h="1996284">
                <a:moveTo>
                  <a:pt x="0" y="0"/>
                </a:moveTo>
                <a:lnTo>
                  <a:pt x="2678586" y="0"/>
                </a:lnTo>
                <a:lnTo>
                  <a:pt x="2678586" y="1996284"/>
                </a:lnTo>
                <a:lnTo>
                  <a:pt x="0" y="1996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06632" y="518259"/>
            <a:ext cx="12002074" cy="1177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4"/>
              </a:lnSpc>
            </a:pPr>
            <a:r>
              <a:rPr lang="en-US" sz="7790" b="1" spc="-458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PROJECT CONTRIBUTIONS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" y="-164796"/>
            <a:ext cx="2520479" cy="2225525"/>
          </a:xfrm>
          <a:custGeom>
            <a:avLst/>
            <a:gdLst/>
            <a:ahLst/>
            <a:cxnLst/>
            <a:rect l="l" t="t" r="r" b="b"/>
            <a:pathLst>
              <a:path w="2520479" h="2225525">
                <a:moveTo>
                  <a:pt x="0" y="0"/>
                </a:moveTo>
                <a:lnTo>
                  <a:pt x="2520479" y="0"/>
                </a:lnTo>
                <a:lnTo>
                  <a:pt x="2520479" y="2225525"/>
                </a:lnTo>
                <a:lnTo>
                  <a:pt x="0" y="2225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207811"/>
            <a:ext cx="8474674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Charith Jayashan-Group Member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7032" y="2761997"/>
            <a:ext cx="15413011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Part 1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the Apply page (apply.html) by carefully following all the instructions and requirements outlined in the rubric.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Tested navigation headers with the team leader to ensure smooth functionality.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06941" y="4863042"/>
            <a:ext cx="16181059" cy="358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Part 2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Modified the apply.php file according to the Assignment 2 instructions.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Developed process_eoi.php and linked it with apply.php for form processing.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login.php specifically for manage.php and linked it with the users table for authentication.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Checked the entire assignment together with the team leader for accuracy and completeness.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6516"/>
            <a:ext cx="17718035" cy="2566456"/>
          </a:xfrm>
          <a:custGeom>
            <a:avLst/>
            <a:gdLst/>
            <a:ahLst/>
            <a:cxnLst/>
            <a:rect l="l" t="t" r="r" b="b"/>
            <a:pathLst>
              <a:path w="17718035" h="2566456">
                <a:moveTo>
                  <a:pt x="0" y="0"/>
                </a:moveTo>
                <a:lnTo>
                  <a:pt x="17718035" y="0"/>
                </a:lnTo>
                <a:lnTo>
                  <a:pt x="17718035" y="2566456"/>
                </a:lnTo>
                <a:lnTo>
                  <a:pt x="0" y="256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96682" y="7701928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4" name="Freeform 4"/>
          <p:cNvSpPr/>
          <p:nvPr/>
        </p:nvSpPr>
        <p:spPr>
          <a:xfrm rot="10491029" flipH="1" flipV="1">
            <a:off x="9013965" y="8760483"/>
            <a:ext cx="14678635" cy="4112787"/>
          </a:xfrm>
          <a:custGeom>
            <a:avLst/>
            <a:gdLst/>
            <a:ahLst/>
            <a:cxnLst/>
            <a:rect l="l" t="t" r="r" b="b"/>
            <a:pathLst>
              <a:path w="14678635" h="4112787">
                <a:moveTo>
                  <a:pt x="14678635" y="4112787"/>
                </a:moveTo>
                <a:lnTo>
                  <a:pt x="0" y="4112787"/>
                </a:lnTo>
                <a:lnTo>
                  <a:pt x="0" y="0"/>
                </a:lnTo>
                <a:lnTo>
                  <a:pt x="14678635" y="0"/>
                </a:lnTo>
                <a:lnTo>
                  <a:pt x="14678635" y="411278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64772" y="-1604962"/>
            <a:ext cx="3582719" cy="2700338"/>
          </a:xfrm>
          <a:custGeom>
            <a:avLst/>
            <a:gdLst/>
            <a:ahLst/>
            <a:cxnLst/>
            <a:rect l="l" t="t" r="r" b="b"/>
            <a:pathLst>
              <a:path w="3582719" h="2700338">
                <a:moveTo>
                  <a:pt x="0" y="0"/>
                </a:moveTo>
                <a:lnTo>
                  <a:pt x="3582719" y="0"/>
                </a:lnTo>
                <a:lnTo>
                  <a:pt x="3582719" y="2700338"/>
                </a:lnTo>
                <a:lnTo>
                  <a:pt x="0" y="2700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41209" y="-566119"/>
            <a:ext cx="3736749" cy="2906059"/>
          </a:xfrm>
          <a:custGeom>
            <a:avLst/>
            <a:gdLst/>
            <a:ahLst/>
            <a:cxnLst/>
            <a:rect l="l" t="t" r="r" b="b"/>
            <a:pathLst>
              <a:path w="3736749" h="2906059">
                <a:moveTo>
                  <a:pt x="0" y="0"/>
                </a:moveTo>
                <a:lnTo>
                  <a:pt x="3736749" y="0"/>
                </a:lnTo>
                <a:lnTo>
                  <a:pt x="3736749" y="2906059"/>
                </a:lnTo>
                <a:lnTo>
                  <a:pt x="0" y="2906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4081" y="346637"/>
            <a:ext cx="16687128" cy="149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6"/>
              </a:lnSpc>
            </a:pPr>
            <a:r>
              <a:rPr lang="en-US" sz="779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PROJECT CONTRIBUTIONS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9525" y="9538628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96667" y="2842929"/>
            <a:ext cx="378033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4) </a:t>
            </a:r>
            <a:r>
              <a:rPr lang="en-US" sz="3099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Tasin</a:t>
            </a:r>
            <a:r>
              <a:rPr lang="en-US" sz="30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Bin </a:t>
            </a:r>
            <a:r>
              <a:rPr lang="en-US" sz="3099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Mannan</a:t>
            </a:r>
            <a:endParaRPr lang="en-US" sz="3099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27282" y="3554764"/>
            <a:ext cx="13351188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Part 1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about.html following all requirements from Project Part 1.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Tested background images for the website together with the team leader.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91867" y="5786154"/>
            <a:ext cx="14649342" cy="255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Part 2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Fixed all errors based on feedback from Assignment 1.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Created the about table with all information from Assignment 1.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Dynamically loaded all information from the about table into about.php.</a:t>
            </a:r>
          </a:p>
          <a:p>
            <a:pPr marL="1252221" lvl="2" indent="-417407" algn="l">
              <a:lnSpc>
                <a:spcPts val="4060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Assisted team member Viet with developing manage.php.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16991"/>
            <a:ext cx="18287996" cy="2020175"/>
          </a:xfrm>
          <a:custGeom>
            <a:avLst/>
            <a:gdLst/>
            <a:ahLst/>
            <a:cxnLst/>
            <a:rect l="l" t="t" r="r" b="b"/>
            <a:pathLst>
              <a:path w="18287996" h="2020175">
                <a:moveTo>
                  <a:pt x="0" y="0"/>
                </a:moveTo>
                <a:lnTo>
                  <a:pt x="18287996" y="0"/>
                </a:lnTo>
                <a:lnTo>
                  <a:pt x="18287996" y="2020175"/>
                </a:lnTo>
                <a:lnTo>
                  <a:pt x="0" y="2020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18473" y="767335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93084" y="9717118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4841" y="7657820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575" y="970759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592391" y="-597071"/>
            <a:ext cx="3554448" cy="3251542"/>
          </a:xfrm>
          <a:custGeom>
            <a:avLst/>
            <a:gdLst/>
            <a:ahLst/>
            <a:cxnLst/>
            <a:rect l="l" t="t" r="r" b="b"/>
            <a:pathLst>
              <a:path w="3554448" h="3251542">
                <a:moveTo>
                  <a:pt x="0" y="0"/>
                </a:moveTo>
                <a:lnTo>
                  <a:pt x="3554448" y="0"/>
                </a:lnTo>
                <a:lnTo>
                  <a:pt x="3554448" y="3251542"/>
                </a:lnTo>
                <a:lnTo>
                  <a:pt x="0" y="3251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347939" y="-1125929"/>
            <a:ext cx="3519866" cy="3209438"/>
          </a:xfrm>
          <a:custGeom>
            <a:avLst/>
            <a:gdLst/>
            <a:ahLst/>
            <a:cxnLst/>
            <a:rect l="l" t="t" r="r" b="b"/>
            <a:pathLst>
              <a:path w="3519866" h="3209438">
                <a:moveTo>
                  <a:pt x="0" y="0"/>
                </a:moveTo>
                <a:lnTo>
                  <a:pt x="3519866" y="0"/>
                </a:lnTo>
                <a:lnTo>
                  <a:pt x="3519866" y="3209438"/>
                </a:lnTo>
                <a:lnTo>
                  <a:pt x="0" y="3209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04173" y="-3420452"/>
            <a:ext cx="8596208" cy="5223636"/>
          </a:xfrm>
          <a:custGeom>
            <a:avLst/>
            <a:gdLst/>
            <a:ahLst/>
            <a:cxnLst/>
            <a:rect l="l" t="t" r="r" b="b"/>
            <a:pathLst>
              <a:path w="8596208" h="5223636">
                <a:moveTo>
                  <a:pt x="0" y="0"/>
                </a:moveTo>
                <a:lnTo>
                  <a:pt x="8596208" y="0"/>
                </a:lnTo>
                <a:lnTo>
                  <a:pt x="8596208" y="5223636"/>
                </a:lnTo>
                <a:lnTo>
                  <a:pt x="0" y="5223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95746" y="309778"/>
            <a:ext cx="12972827" cy="131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779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WHAT WE HAVE LEARNED</a:t>
            </a:r>
          </a:p>
        </p:txBody>
      </p:sp>
      <p:sp>
        <p:nvSpPr>
          <p:cNvPr id="11" name="Freeform 11"/>
          <p:cNvSpPr/>
          <p:nvPr/>
        </p:nvSpPr>
        <p:spPr>
          <a:xfrm>
            <a:off x="-7921905" y="-3420452"/>
            <a:ext cx="8596208" cy="5223636"/>
          </a:xfrm>
          <a:custGeom>
            <a:avLst/>
            <a:gdLst/>
            <a:ahLst/>
            <a:cxnLst/>
            <a:rect l="l" t="t" r="r" b="b"/>
            <a:pathLst>
              <a:path w="8596208" h="5223636">
                <a:moveTo>
                  <a:pt x="0" y="0"/>
                </a:moveTo>
                <a:lnTo>
                  <a:pt x="8596208" y="0"/>
                </a:lnTo>
                <a:lnTo>
                  <a:pt x="8596208" y="5223636"/>
                </a:lnTo>
                <a:lnTo>
                  <a:pt x="0" y="5223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985316" y="5153025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975791" y="2664190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85316" y="176508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718473" y="5162550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718473" y="2654471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727998" y="173866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" r="-18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181887" y="9813350"/>
            <a:ext cx="2158989" cy="321886"/>
          </a:xfrm>
          <a:custGeom>
            <a:avLst/>
            <a:gdLst/>
            <a:ahLst/>
            <a:cxnLst/>
            <a:rect l="l" t="t" r="r" b="b"/>
            <a:pathLst>
              <a:path w="2158989" h="321886">
                <a:moveTo>
                  <a:pt x="0" y="0"/>
                </a:moveTo>
                <a:lnTo>
                  <a:pt x="2158989" y="0"/>
                </a:lnTo>
                <a:lnTo>
                  <a:pt x="2158989" y="321886"/>
                </a:lnTo>
                <a:lnTo>
                  <a:pt x="0" y="321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t="-1708" b="-1708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1513" y="2123410"/>
            <a:ext cx="1691808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b="1" dirty="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Developed teamwork and communication skills by working in a group project environment.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4303" y="2663996"/>
            <a:ext cx="16659855" cy="5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Supported team members with debugging, testing, and validation of webpages.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4303" y="3263697"/>
            <a:ext cx="15584115" cy="5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Understood that effective communication is the key to successful group work.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4303" y="3860571"/>
            <a:ext cx="17044170" cy="10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Improved our debugging and troubleshooting abilities (syntax errors, connection issues, etc.).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4303" y="4823205"/>
            <a:ext cx="16514609" cy="10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Understood the importance of MySQL and how security implementations help protect stored data.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4303" y="5938239"/>
            <a:ext cx="15942792" cy="5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Understood how frontend and backend connect to create a dynamic user experience.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4303" y="6506538"/>
            <a:ext cx="16089697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 dirty="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Learned to design and structure webpages using HTML and CSS for layout and styling.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4303" y="7074837"/>
            <a:ext cx="12107704" cy="5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Understood the difference between static and dynamic websites.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4303" y="7643137"/>
            <a:ext cx="1519427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 dirty="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Gained experience with sessions and login/logout systems for user management.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4303" y="8181366"/>
            <a:ext cx="16617095" cy="10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b="1" dirty="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Learned to load webpage content dynamically (e.g., </a:t>
            </a:r>
            <a:r>
              <a:rPr lang="en-US" sz="2900" b="1" dirty="0" err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about.php</a:t>
            </a:r>
            <a:r>
              <a:rPr lang="en-US" sz="2900" b="1" dirty="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, </a:t>
            </a:r>
            <a:r>
              <a:rPr lang="en-US" sz="2900" b="1" dirty="0" err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jobs.php</a:t>
            </a:r>
            <a:r>
              <a:rPr lang="en-US" sz="2900" b="1" dirty="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) from database tables.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0090" y="86572"/>
            <a:ext cx="6161062" cy="142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1"/>
              </a:lnSpc>
            </a:pPr>
            <a:r>
              <a:rPr lang="en-US" sz="7698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Conclusions</a:t>
            </a:r>
          </a:p>
        </p:txBody>
      </p:sp>
      <p:sp>
        <p:nvSpPr>
          <p:cNvPr id="3" name="Freeform 3"/>
          <p:cNvSpPr/>
          <p:nvPr/>
        </p:nvSpPr>
        <p:spPr>
          <a:xfrm rot="5400000" flipV="1">
            <a:off x="11351324" y="2398023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5490954"/>
                </a:moveTo>
                <a:lnTo>
                  <a:pt x="10522735" y="5490954"/>
                </a:lnTo>
                <a:lnTo>
                  <a:pt x="10522735" y="0"/>
                </a:lnTo>
                <a:lnTo>
                  <a:pt x="0" y="0"/>
                </a:lnTo>
                <a:lnTo>
                  <a:pt x="0" y="5490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1" r="-1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942161" y="-369454"/>
            <a:ext cx="6880526" cy="1159703"/>
          </a:xfrm>
          <a:custGeom>
            <a:avLst/>
            <a:gdLst/>
            <a:ahLst/>
            <a:cxnLst/>
            <a:rect l="l" t="t" r="r" b="b"/>
            <a:pathLst>
              <a:path w="6880526" h="1159703">
                <a:moveTo>
                  <a:pt x="0" y="0"/>
                </a:moveTo>
                <a:lnTo>
                  <a:pt x="6880526" y="0"/>
                </a:lnTo>
                <a:lnTo>
                  <a:pt x="6880526" y="1159703"/>
                </a:lnTo>
                <a:lnTo>
                  <a:pt x="0" y="1159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14555" y="508418"/>
            <a:ext cx="3076832" cy="520282"/>
          </a:xfrm>
          <a:custGeom>
            <a:avLst/>
            <a:gdLst/>
            <a:ahLst/>
            <a:cxnLst/>
            <a:rect l="l" t="t" r="r" b="b"/>
            <a:pathLst>
              <a:path w="3076832" h="520282">
                <a:moveTo>
                  <a:pt x="0" y="0"/>
                </a:moveTo>
                <a:lnTo>
                  <a:pt x="3076832" y="0"/>
                </a:lnTo>
                <a:lnTo>
                  <a:pt x="3076832" y="520282"/>
                </a:lnTo>
                <a:lnTo>
                  <a:pt x="0" y="520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-203655" y="7617860"/>
            <a:ext cx="5871820" cy="3280879"/>
            <a:chOff x="0" y="0"/>
            <a:chExt cx="7829093" cy="4374505"/>
          </a:xfrm>
        </p:grpSpPr>
        <p:sp>
          <p:nvSpPr>
            <p:cNvPr id="7" name="Freeform 7"/>
            <p:cNvSpPr/>
            <p:nvPr/>
          </p:nvSpPr>
          <p:spPr>
            <a:xfrm flipH="1" flipV="1">
              <a:off x="0" y="0"/>
              <a:ext cx="7829042" cy="4374515"/>
            </a:xfrm>
            <a:custGeom>
              <a:avLst/>
              <a:gdLst/>
              <a:ahLst/>
              <a:cxnLst/>
              <a:rect l="l" t="t" r="r" b="b"/>
              <a:pathLst>
                <a:path w="7829042" h="4374515">
                  <a:moveTo>
                    <a:pt x="7829042" y="4374515"/>
                  </a:moveTo>
                  <a:lnTo>
                    <a:pt x="0" y="4374515"/>
                  </a:lnTo>
                  <a:lnTo>
                    <a:pt x="0" y="0"/>
                  </a:lnTo>
                  <a:lnTo>
                    <a:pt x="7829042" y="0"/>
                  </a:lnTo>
                  <a:lnTo>
                    <a:pt x="7829042" y="4374515"/>
                  </a:lnTo>
                  <a:close/>
                </a:path>
              </a:pathLst>
            </a:custGeom>
            <a:blipFill>
              <a:blip r:embed="rId8">
                <a:alphaModFix amt="69000"/>
              </a:blip>
              <a:stretch>
                <a:fillRect l="-66" r="-6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362277" y="1188294"/>
            <a:ext cx="14742752" cy="217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3364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Part 1</a:t>
            </a:r>
          </a:p>
          <a:p>
            <a:pPr marL="1252221" lvl="2" indent="-417407" algn="l">
              <a:lnSpc>
                <a:spcPts val="3364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 Assignment 1, we developed our GateKeeper website using only HTML and CSS.</a:t>
            </a:r>
          </a:p>
          <a:p>
            <a:pPr marL="1252221" lvl="2" indent="-417407" algn="l">
              <a:lnSpc>
                <a:spcPts val="3364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All the website content and data were hard-coded (no dynamic functionality yet).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277" y="3527126"/>
            <a:ext cx="15413011" cy="640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3364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Part 2</a:t>
            </a:r>
          </a:p>
          <a:p>
            <a:pPr marL="1252221" lvl="2" indent="-417407" algn="l">
              <a:lnSpc>
                <a:spcPts val="3364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 Assignment 2, we created our GateKeeper database consisting of four tables — about, eoi, users, and jobs.</a:t>
            </a:r>
          </a:p>
          <a:p>
            <a:pPr marL="1252221" lvl="2" indent="-417407" algn="l">
              <a:lnSpc>
                <a:spcPts val="3364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We converted our static website into a dynamic website by connecting it to the database.</a:t>
            </a:r>
          </a:p>
          <a:p>
            <a:pPr marL="1252221" lvl="2" indent="-417407" algn="l">
              <a:lnSpc>
                <a:spcPts val="3364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The jobs.php and about.php pages now load their information directly from the database.</a:t>
            </a:r>
          </a:p>
          <a:p>
            <a:pPr marL="1252221" lvl="2" indent="-417407" algn="l">
              <a:lnSpc>
                <a:spcPts val="3364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The users table is integrated with manage.php to handle administrative functions.</a:t>
            </a:r>
          </a:p>
          <a:p>
            <a:pPr marL="1252221" lvl="2" indent="-417407" algn="l">
              <a:lnSpc>
                <a:spcPts val="3364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We developed a new file called process_eoi.php, which is linked to the eoi table.</a:t>
            </a:r>
          </a:p>
          <a:p>
            <a:pPr marL="1252221" lvl="2" indent="-417407" algn="l">
              <a:lnSpc>
                <a:spcPts val="3364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When a user submits the apply form, all entered details are sent to process_eoi.php.</a:t>
            </a:r>
          </a:p>
          <a:p>
            <a:pPr marL="1252221" lvl="2" indent="-417407" algn="l">
              <a:lnSpc>
                <a:spcPts val="3364"/>
              </a:lnSpc>
              <a:buFont typeface="Arial"/>
              <a:buChar char="⚬"/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Inside this file, the input data is validated, and if all information is correct, it is stored into the eoi table.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731</Words>
  <Application>Microsoft Office PowerPoint</Application>
  <PresentationFormat>Custom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Calibri</vt:lpstr>
      <vt:lpstr>Open Sans Bold</vt:lpstr>
      <vt:lpstr>Arial</vt:lpstr>
      <vt:lpstr>Almarai Bold</vt:lpstr>
      <vt:lpstr>Canva Sans Bold</vt:lpstr>
      <vt:lpstr>Akzidenz-Grotesk Bold</vt:lpstr>
      <vt:lpstr>Aileron Bold</vt:lpstr>
      <vt:lpstr>Aileron Bold Italics</vt:lpstr>
      <vt:lpstr>Shrikhand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SOCIAL MEDIA AFFECT THE SELF-ESTEEM AND BODY IMAGE OF TEENAGERS IN SRI LANKA?</dc:title>
  <cp:lastModifiedBy>Microsoft account</cp:lastModifiedBy>
  <cp:revision>3</cp:revision>
  <dcterms:created xsi:type="dcterms:W3CDTF">2006-08-16T00:00:00Z</dcterms:created>
  <dcterms:modified xsi:type="dcterms:W3CDTF">2025-10-27T05:03:14Z</dcterms:modified>
  <dc:identifier>DAG2yo52YhA</dc:identifier>
</cp:coreProperties>
</file>